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e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2C1F12-CEAE-4A72-89A2-E032FDC66A59}" type="datetimeFigureOut">
              <a:rPr lang="en-US" smtClean="0"/>
              <a:t>5/11/2024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0384B2-EBB9-48AF-9388-D7E972D0022E}" type="slidenum">
              <a:rPr lang="en-US" smtClean="0"/>
              <a:t>‹#›</a:t>
            </a:fld>
            <a:endParaRPr lang="en-US"/>
          </a:p>
        </p:txBody>
      </p:sp>
    </p:spTree>
    <p:extLst>
      <p:ext uri="{BB962C8B-B14F-4D97-AF65-F5344CB8AC3E}">
        <p14:creationId xmlns:p14="http://schemas.microsoft.com/office/powerpoint/2010/main" val="2832515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0384B2-EBB9-48AF-9388-D7E972D0022E}" type="slidenum">
              <a:rPr lang="en-US" smtClean="0"/>
              <a:t>5</a:t>
            </a:fld>
            <a:endParaRPr lang="en-US"/>
          </a:p>
        </p:txBody>
      </p:sp>
    </p:spTree>
    <p:extLst>
      <p:ext uri="{BB962C8B-B14F-4D97-AF65-F5344CB8AC3E}">
        <p14:creationId xmlns:p14="http://schemas.microsoft.com/office/powerpoint/2010/main" val="1288803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0384B2-EBB9-48AF-9388-D7E972D0022E}" type="slidenum">
              <a:rPr lang="en-US" smtClean="0"/>
              <a:t>6</a:t>
            </a:fld>
            <a:endParaRPr lang="en-US"/>
          </a:p>
        </p:txBody>
      </p:sp>
    </p:spTree>
    <p:extLst>
      <p:ext uri="{BB962C8B-B14F-4D97-AF65-F5344CB8AC3E}">
        <p14:creationId xmlns:p14="http://schemas.microsoft.com/office/powerpoint/2010/main" val="2139572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D26A4-C0F9-93A7-8930-5052F50600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336C07-778B-0DAA-BA1C-5DD72B2C3D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ADA2CD-1734-EB4B-8ADC-859DB9A645DF}"/>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9C0F5904-13BC-30E1-A622-25E0234BF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56AF31-55A8-5B4F-EA0B-C1A27805FF4C}"/>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094333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C2B1-0285-60C3-3DB0-CCBBC17928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BE7EBA-C0D3-7888-0717-68DF342B7D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5A70C9-92F5-D78B-2280-0DFE5D8E97C7}"/>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7C440779-106F-F4C2-97B3-A0C49A7CCA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ABDF9-D43C-F2BA-04DE-2E80F61FB76F}"/>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759493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D42493-A184-F6FF-CA51-6F7BA74E4A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65C686-3FD3-A51E-9291-B831CFDCD6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93061-8BD3-8A87-967A-3425F589B861}"/>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B5D3E94B-08E3-6FDA-0802-A40D7F13B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B3D578-4292-1B74-DCFF-9FAEF9EC3247}"/>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706721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AC2BF-A104-8141-C533-8236EEB31C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329E17-A3D4-FD27-6F7B-B0673BD6E5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AFEAF8-AEBE-F528-285D-E8EACE6C768A}"/>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86B62559-1245-0268-649D-4DFF423439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5F17E6-B8B9-3FAE-F1E5-D134FE48DB44}"/>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4027368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D8F74-AAF3-852B-6560-FE29DBD4E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852442-C423-0661-7CBC-252F897FAE1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08B78B-246C-5A64-1E4B-87CC2D18AE05}"/>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A1CD7552-8D07-5E51-ACD8-030976D382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42C899-56DF-02CF-EC89-6AFAEF364C87}"/>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3512542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6320-9EBD-AD18-E796-2D6CF6B523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3F15DA-D167-F6C6-02BD-3C856766DF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9EC667-9A7D-CDEA-BA14-968365F306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DE162-A5CF-BAE4-48F9-1CC4BF8B54F2}"/>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6" name="Footer Placeholder 5">
            <a:extLst>
              <a:ext uri="{FF2B5EF4-FFF2-40B4-BE49-F238E27FC236}">
                <a16:creationId xmlns:a16="http://schemas.microsoft.com/office/drawing/2014/main" id="{24F0E7B5-271A-D942-F44F-400D47C9CF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D8DAB4-517D-AEAD-3C8F-CC941186CD8D}"/>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7267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10264-79E2-78F2-A441-E72A8140C34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A7DE68-CD16-C451-5091-5667AB9F08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4A4401-AF3F-2C96-96C4-D62B48982F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562343-471F-57BA-5B6C-CD3825C49D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EE8D36-7551-A11D-82D5-51A7771996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B19124-C979-068A-7FE2-341040A6D91F}"/>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8" name="Footer Placeholder 7">
            <a:extLst>
              <a:ext uri="{FF2B5EF4-FFF2-40B4-BE49-F238E27FC236}">
                <a16:creationId xmlns:a16="http://schemas.microsoft.com/office/drawing/2014/main" id="{E08A6D48-93BE-F05D-CF25-370A7E7080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A3EC48-A851-D090-5FF3-8E4668042C6E}"/>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778330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9A8F-5A4B-778A-A720-4521721118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B1D6A36-A891-B9FD-2AB5-D49C6A5A5047}"/>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4" name="Footer Placeholder 3">
            <a:extLst>
              <a:ext uri="{FF2B5EF4-FFF2-40B4-BE49-F238E27FC236}">
                <a16:creationId xmlns:a16="http://schemas.microsoft.com/office/drawing/2014/main" id="{1C282CAF-C4A0-2078-96F1-3592113362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A84883-5ECA-AC2C-F97B-D7EABF722071}"/>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049232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2CEF7F-7274-EB77-C0F6-FD203A6186A3}"/>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3" name="Footer Placeholder 2">
            <a:extLst>
              <a:ext uri="{FF2B5EF4-FFF2-40B4-BE49-F238E27FC236}">
                <a16:creationId xmlns:a16="http://schemas.microsoft.com/office/drawing/2014/main" id="{6DA46509-5FC6-CC23-3901-B01301C098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FF985D-90D4-96EA-77FA-9DACE8051D42}"/>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678538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939D6-DD2D-CD4D-69BD-DBE17F9822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52661D-82F6-84AF-0E38-FAABF5A8A8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2ECC0C1-A161-EF6A-79C6-F163F5D285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74D977-B7B4-305B-15C0-950D1A667D6C}"/>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6" name="Footer Placeholder 5">
            <a:extLst>
              <a:ext uri="{FF2B5EF4-FFF2-40B4-BE49-F238E27FC236}">
                <a16:creationId xmlns:a16="http://schemas.microsoft.com/office/drawing/2014/main" id="{7626A40B-4263-DA7F-74CC-084257D33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622312-247E-43A0-1F4D-B1DB4BAC8608}"/>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301311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C9218-453B-5B71-564E-AE1473B06C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B2BD54-2103-157E-75C5-051CAA4A56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19928B-FE8A-3239-DB04-BF48DB760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40D689-693D-54CB-0FEA-D4ED4EFF7B40}"/>
              </a:ext>
            </a:extLst>
          </p:cNvPr>
          <p:cNvSpPr>
            <a:spLocks noGrp="1"/>
          </p:cNvSpPr>
          <p:nvPr>
            <p:ph type="dt" sz="half" idx="10"/>
          </p:nvPr>
        </p:nvSpPr>
        <p:spPr/>
        <p:txBody>
          <a:bodyPr/>
          <a:lstStyle/>
          <a:p>
            <a:fld id="{0A9533AB-B3C7-4A43-9904-8987DC421B02}" type="datetimeFigureOut">
              <a:rPr lang="en-US" smtClean="0"/>
              <a:t>5/11/2024</a:t>
            </a:fld>
            <a:endParaRPr lang="en-US"/>
          </a:p>
        </p:txBody>
      </p:sp>
      <p:sp>
        <p:nvSpPr>
          <p:cNvPr id="6" name="Footer Placeholder 5">
            <a:extLst>
              <a:ext uri="{FF2B5EF4-FFF2-40B4-BE49-F238E27FC236}">
                <a16:creationId xmlns:a16="http://schemas.microsoft.com/office/drawing/2014/main" id="{FFA04B8D-EA04-5F09-7ECA-541CA6DF06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2B900B-3D3F-7C77-9975-9528E5CBFB18}"/>
              </a:ext>
            </a:extLst>
          </p:cNvPr>
          <p:cNvSpPr>
            <a:spLocks noGrp="1"/>
          </p:cNvSpPr>
          <p:nvPr>
            <p:ph type="sldNum" sz="quarter" idx="12"/>
          </p:nvPr>
        </p:nvSpPr>
        <p:spPr/>
        <p:txBody>
          <a:bodyPr/>
          <a:lstStyle/>
          <a:p>
            <a:fld id="{DA94D30D-7B20-4072-B0E7-7E82E31A4562}" type="slidenum">
              <a:rPr lang="en-US" smtClean="0"/>
              <a:t>‹#›</a:t>
            </a:fld>
            <a:endParaRPr lang="en-US"/>
          </a:p>
        </p:txBody>
      </p:sp>
    </p:spTree>
    <p:extLst>
      <p:ext uri="{BB962C8B-B14F-4D97-AF65-F5344CB8AC3E}">
        <p14:creationId xmlns:p14="http://schemas.microsoft.com/office/powerpoint/2010/main" val="1797468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91D8D8-2892-64C7-FB9E-7F5A160162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89D2EA-E293-103F-9B64-AFF949B3ED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991448-30C4-368E-8F3B-3865BC0428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A9533AB-B3C7-4A43-9904-8987DC421B02}" type="datetimeFigureOut">
              <a:rPr lang="en-US" smtClean="0"/>
              <a:t>5/11/2024</a:t>
            </a:fld>
            <a:endParaRPr lang="en-US"/>
          </a:p>
        </p:txBody>
      </p:sp>
      <p:sp>
        <p:nvSpPr>
          <p:cNvPr id="5" name="Footer Placeholder 4">
            <a:extLst>
              <a:ext uri="{FF2B5EF4-FFF2-40B4-BE49-F238E27FC236}">
                <a16:creationId xmlns:a16="http://schemas.microsoft.com/office/drawing/2014/main" id="{9F602E50-F406-8C81-0BB0-03FD7F04BA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4AE0F6D-40EC-B1D9-6D48-15FC22F11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A94D30D-7B20-4072-B0E7-7E82E31A4562}" type="slidenum">
              <a:rPr lang="en-US" smtClean="0"/>
              <a:t>‹#›</a:t>
            </a:fld>
            <a:endParaRPr lang="en-US"/>
          </a:p>
        </p:txBody>
      </p:sp>
    </p:spTree>
    <p:extLst>
      <p:ext uri="{BB962C8B-B14F-4D97-AF65-F5344CB8AC3E}">
        <p14:creationId xmlns:p14="http://schemas.microsoft.com/office/powerpoint/2010/main" val="33139115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alg.cubing.net/" TargetMode="External"/><Relationship Id="rId2" Type="http://schemas.openxmlformats.org/officeDocument/2006/relationships/hyperlink" Target="https://cubedb.n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19B06-BDD4-F09F-964B-336EF4974BE7}"/>
              </a:ext>
            </a:extLst>
          </p:cNvPr>
          <p:cNvSpPr>
            <a:spLocks noGrp="1"/>
          </p:cNvSpPr>
          <p:nvPr>
            <p:ph type="ctrTitle"/>
          </p:nvPr>
        </p:nvSpPr>
        <p:spPr>
          <a:xfrm>
            <a:off x="1524000" y="1214438"/>
            <a:ext cx="9144000" cy="2387600"/>
          </a:xfrm>
        </p:spPr>
        <p:txBody>
          <a:bodyPr>
            <a:normAutofit fontScale="90000"/>
          </a:bodyPr>
          <a:lstStyle/>
          <a:p>
            <a:r>
              <a:rPr lang="en-US"/>
              <a:t>Giới thiệu đề tài</a:t>
            </a:r>
            <a:br>
              <a:rPr lang="en-US"/>
            </a:br>
            <a:r>
              <a:rPr lang="en-US"/>
              <a:t>Rubik’s Cube Solve Reconstruction</a:t>
            </a:r>
          </a:p>
        </p:txBody>
      </p:sp>
      <p:sp>
        <p:nvSpPr>
          <p:cNvPr id="3" name="Subtitle 2">
            <a:extLst>
              <a:ext uri="{FF2B5EF4-FFF2-40B4-BE49-F238E27FC236}">
                <a16:creationId xmlns:a16="http://schemas.microsoft.com/office/drawing/2014/main" id="{CF9E7391-A587-84D5-EF1F-694313F5560A}"/>
              </a:ext>
            </a:extLst>
          </p:cNvPr>
          <p:cNvSpPr>
            <a:spLocks noGrp="1"/>
          </p:cNvSpPr>
          <p:nvPr>
            <p:ph type="subTitle" idx="1"/>
          </p:nvPr>
        </p:nvSpPr>
        <p:spPr/>
        <p:txBody>
          <a:bodyPr anchor="b"/>
          <a:lstStyle/>
          <a:p>
            <a:r>
              <a:rPr lang="en-US"/>
              <a:t>Nông Quốc Khánh</a:t>
            </a:r>
          </a:p>
        </p:txBody>
      </p:sp>
    </p:spTree>
    <p:extLst>
      <p:ext uri="{BB962C8B-B14F-4D97-AF65-F5344CB8AC3E}">
        <p14:creationId xmlns:p14="http://schemas.microsoft.com/office/powerpoint/2010/main" val="2596742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Hạn chế, khó khăn</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normAutofit lnSpcReduction="10000"/>
          </a:bodyPr>
          <a:lstStyle/>
          <a:p>
            <a:pPr>
              <a:lnSpc>
                <a:spcPct val="100000"/>
              </a:lnSpc>
            </a:pPr>
            <a:r>
              <a:rPr lang="en-US"/>
              <a:t>Rất khó thu thập dữ liệu.</a:t>
            </a:r>
          </a:p>
          <a:p>
            <a:pPr lvl="1">
              <a:lnSpc>
                <a:spcPct val="100000"/>
              </a:lnSpc>
            </a:pPr>
            <a:r>
              <a:rPr lang="en-US"/>
              <a:t>Số lượng ít.</a:t>
            </a:r>
          </a:p>
          <a:p>
            <a:pPr lvl="1">
              <a:lnSpc>
                <a:spcPct val="100000"/>
              </a:lnSpc>
            </a:pPr>
            <a:r>
              <a:rPr lang="en-US"/>
              <a:t>Chất lượng video thấp.</a:t>
            </a:r>
          </a:p>
          <a:p>
            <a:pPr lvl="1">
              <a:lnSpc>
                <a:spcPct val="100000"/>
              </a:lnSpc>
            </a:pPr>
            <a:r>
              <a:rPr lang="en-US"/>
              <a:t>Bản quyền video của người sở hữu.</a:t>
            </a:r>
          </a:p>
          <a:p>
            <a:pPr>
              <a:lnSpc>
                <a:spcPct val="100000"/>
              </a:lnSpc>
            </a:pPr>
            <a:r>
              <a:rPr lang="en-US"/>
              <a:t>Nhiều trường hợp khó phân biệt các move với nhau.</a:t>
            </a:r>
          </a:p>
          <a:p>
            <a:pPr lvl="1">
              <a:lnSpc>
                <a:spcPct val="100000"/>
              </a:lnSpc>
            </a:pPr>
            <a:r>
              <a:rPr lang="en-US"/>
              <a:t>F với Fw.</a:t>
            </a:r>
          </a:p>
          <a:p>
            <a:pPr lvl="1">
              <a:lnSpc>
                <a:spcPct val="100000"/>
              </a:lnSpc>
            </a:pPr>
            <a:r>
              <a:rPr lang="en-US"/>
              <a:t>x với </a:t>
            </a:r>
            <a:r>
              <a:rPr lang="en-US">
                <a:ea typeface="Cascadia Mono" panose="020B0609020000020004" pitchFamily="49" charset="0"/>
                <a:cs typeface="Cascadia Mono" panose="020B0609020000020004" pitchFamily="49" charset="0"/>
              </a:rPr>
              <a:t>R, L</a:t>
            </a:r>
            <a:r>
              <a:rPr lang="en-US"/>
              <a:t>.</a:t>
            </a:r>
          </a:p>
          <a:p>
            <a:pPr lvl="1">
              <a:lnSpc>
                <a:spcPct val="100000"/>
              </a:lnSpc>
            </a:pPr>
            <a:r>
              <a:rPr lang="en-US"/>
              <a:t>y với </a:t>
            </a:r>
            <a:r>
              <a:rPr lang="en-US">
                <a:ea typeface="Cascadia Mono" panose="020B0609020000020004" pitchFamily="49" charset="0"/>
                <a:cs typeface="Cascadia Mono" panose="020B0609020000020004" pitchFamily="49" charset="0"/>
              </a:rPr>
              <a:t>U, D</a:t>
            </a:r>
            <a:r>
              <a:rPr lang="en-US"/>
              <a:t>.</a:t>
            </a:r>
          </a:p>
          <a:p>
            <a:pPr lvl="1">
              <a:lnSpc>
                <a:spcPct val="100000"/>
              </a:lnSpc>
            </a:pPr>
            <a:r>
              <a:rPr lang="en-US"/>
              <a:t>…</a:t>
            </a:r>
          </a:p>
          <a:p>
            <a:pPr>
              <a:lnSpc>
                <a:spcPct val="100000"/>
              </a:lnSpc>
            </a:pPr>
            <a:r>
              <a:rPr lang="en-US"/>
              <a:t>Move B thường bị khuất.</a:t>
            </a:r>
          </a:p>
        </p:txBody>
      </p:sp>
    </p:spTree>
    <p:extLst>
      <p:ext uri="{BB962C8B-B14F-4D97-AF65-F5344CB8AC3E}">
        <p14:creationId xmlns:p14="http://schemas.microsoft.com/office/powerpoint/2010/main" val="3181599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Mở rộng</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normAutofit/>
          </a:bodyPr>
          <a:lstStyle/>
          <a:p>
            <a:pPr>
              <a:lnSpc>
                <a:spcPct val="100000"/>
              </a:lnSpc>
            </a:pPr>
            <a:r>
              <a:rPr lang="en-US"/>
              <a:t>Đầu vào của bài toán có thể có thêm scramble của lượt giải.</a:t>
            </a:r>
          </a:p>
          <a:p>
            <a:pPr lvl="1">
              <a:lnSpc>
                <a:spcPct val="100000"/>
              </a:lnSpc>
            </a:pPr>
            <a:r>
              <a:rPr lang="en-US"/>
              <a:t>Mục đích: sau khi xây dựng xong lời giải của lượt giải, có thể xác định trạng thái của cục rubik sau mỗi bước (VD sau bước nào là hoàn thiện Cross, F2L, OLL, PLL).</a:t>
            </a:r>
          </a:p>
        </p:txBody>
      </p:sp>
    </p:spTree>
    <p:extLst>
      <p:ext uri="{BB962C8B-B14F-4D97-AF65-F5344CB8AC3E}">
        <p14:creationId xmlns:p14="http://schemas.microsoft.com/office/powerpoint/2010/main" val="276149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Cắt nghĩa một số từ ngữ</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normAutofit/>
          </a:bodyPr>
          <a:lstStyle/>
          <a:p>
            <a:pPr>
              <a:lnSpc>
                <a:spcPct val="100000"/>
              </a:lnSpc>
            </a:pPr>
            <a:r>
              <a:rPr lang="en-US"/>
              <a:t>Cuber: Người chơi rubik.</a:t>
            </a:r>
          </a:p>
          <a:p>
            <a:pPr>
              <a:lnSpc>
                <a:spcPct val="100000"/>
              </a:lnSpc>
            </a:pPr>
            <a:r>
              <a:rPr lang="en-US"/>
              <a:t>Timer: thiết bị tính giờ, có thể là stack-timer hoặc bàn phím máy tính, màn hình điện thoại.</a:t>
            </a:r>
          </a:p>
          <a:p>
            <a:pPr>
              <a:lnSpc>
                <a:spcPct val="100000"/>
              </a:lnSpc>
            </a:pPr>
            <a:endParaRPr lang="en-US"/>
          </a:p>
          <a:p>
            <a:pPr>
              <a:lnSpc>
                <a:spcPct val="100000"/>
              </a:lnSpc>
            </a:pPr>
            <a:endParaRPr lang="en-US"/>
          </a:p>
          <a:p>
            <a:pPr>
              <a:lnSpc>
                <a:spcPct val="100000"/>
              </a:lnSpc>
            </a:pPr>
            <a:endParaRPr lang="en-US"/>
          </a:p>
          <a:p>
            <a:pPr>
              <a:lnSpc>
                <a:spcPct val="100000"/>
              </a:lnSpc>
            </a:pPr>
            <a:endParaRPr lang="en-US"/>
          </a:p>
          <a:p>
            <a:pPr>
              <a:lnSpc>
                <a:spcPct val="100000"/>
              </a:lnSpc>
            </a:pPr>
            <a:r>
              <a:rPr lang="en-US"/>
              <a:t>Move: Bước giải. Mỗi nhãn trong tập nhãn là 1 move.</a:t>
            </a:r>
          </a:p>
        </p:txBody>
      </p:sp>
      <p:pic>
        <p:nvPicPr>
          <p:cNvPr id="1026" name="Picture 2" descr="SpeedStacks G5 Pro Timer - Đồng hồ bấm giờ rubik cao cấp H2 Rubik Shop">
            <a:extLst>
              <a:ext uri="{FF2B5EF4-FFF2-40B4-BE49-F238E27FC236}">
                <a16:creationId xmlns:a16="http://schemas.microsoft.com/office/drawing/2014/main" id="{7219B15A-09CA-6FB5-AD72-9D8C03C907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004" b="19931"/>
          <a:stretch/>
        </p:blipFill>
        <p:spPr bwMode="auto">
          <a:xfrm>
            <a:off x="1713271" y="3429000"/>
            <a:ext cx="2143125" cy="12388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peedStacks (G4) Timer | SpeedCubeShop">
            <a:extLst>
              <a:ext uri="{FF2B5EF4-FFF2-40B4-BE49-F238E27FC236}">
                <a16:creationId xmlns:a16="http://schemas.microsoft.com/office/drawing/2014/main" id="{621DBA88-B4D5-2399-3BFB-AEF6536173A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470" b="11207"/>
          <a:stretch/>
        </p:blipFill>
        <p:spPr bwMode="auto">
          <a:xfrm>
            <a:off x="4390103" y="3429000"/>
            <a:ext cx="2743200" cy="123886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C0CEF50-2DD3-643D-98BF-FC4004ECDF86}"/>
              </a:ext>
            </a:extLst>
          </p:cNvPr>
          <p:cNvPicPr>
            <a:picLocks noChangeAspect="1"/>
          </p:cNvPicPr>
          <p:nvPr/>
        </p:nvPicPr>
        <p:blipFill>
          <a:blip r:embed="rId4"/>
          <a:stretch>
            <a:fillRect/>
          </a:stretch>
        </p:blipFill>
        <p:spPr>
          <a:xfrm>
            <a:off x="7324128" y="3429000"/>
            <a:ext cx="2743200" cy="1387864"/>
          </a:xfrm>
          <a:prstGeom prst="rect">
            <a:avLst/>
          </a:prstGeom>
        </p:spPr>
      </p:pic>
    </p:spTree>
    <p:extLst>
      <p:ext uri="{BB962C8B-B14F-4D97-AF65-F5344CB8AC3E}">
        <p14:creationId xmlns:p14="http://schemas.microsoft.com/office/powerpoint/2010/main" val="1252459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EB796-EA22-D123-D44E-725E2A67DF55}"/>
              </a:ext>
            </a:extLst>
          </p:cNvPr>
          <p:cNvSpPr>
            <a:spLocks noGrp="1"/>
          </p:cNvSpPr>
          <p:nvPr>
            <p:ph type="title"/>
          </p:nvPr>
        </p:nvSpPr>
        <p:spPr/>
        <p:txBody>
          <a:bodyPr/>
          <a:lstStyle/>
          <a:p>
            <a:r>
              <a:rPr lang="en-US" b="1"/>
              <a:t>Nội dung</a:t>
            </a:r>
          </a:p>
        </p:txBody>
      </p:sp>
      <p:sp>
        <p:nvSpPr>
          <p:cNvPr id="3" name="Content Placeholder 2">
            <a:extLst>
              <a:ext uri="{FF2B5EF4-FFF2-40B4-BE49-F238E27FC236}">
                <a16:creationId xmlns:a16="http://schemas.microsoft.com/office/drawing/2014/main" id="{55E92247-A7AB-6813-A6E7-59548FE61080}"/>
              </a:ext>
            </a:extLst>
          </p:cNvPr>
          <p:cNvSpPr>
            <a:spLocks noGrp="1"/>
          </p:cNvSpPr>
          <p:nvPr>
            <p:ph idx="1"/>
          </p:nvPr>
        </p:nvSpPr>
        <p:spPr/>
        <p:txBody>
          <a:bodyPr/>
          <a:lstStyle/>
          <a:p>
            <a:pPr marL="514350" indent="-514350">
              <a:lnSpc>
                <a:spcPct val="100000"/>
              </a:lnSpc>
              <a:buFont typeface="+mj-lt"/>
              <a:buAutoNum type="arabicPeriod"/>
            </a:pPr>
            <a:r>
              <a:rPr lang="en-US"/>
              <a:t>Giới thiệu</a:t>
            </a:r>
          </a:p>
          <a:p>
            <a:pPr marL="514350" indent="-514350">
              <a:lnSpc>
                <a:spcPct val="100000"/>
              </a:lnSpc>
              <a:buFont typeface="+mj-lt"/>
              <a:buAutoNum type="arabicPeriod"/>
            </a:pPr>
            <a:r>
              <a:rPr lang="en-US"/>
              <a:t>Phân tích bài toán</a:t>
            </a:r>
          </a:p>
          <a:p>
            <a:pPr marL="514350" indent="-514350">
              <a:lnSpc>
                <a:spcPct val="100000"/>
              </a:lnSpc>
              <a:buFont typeface="+mj-lt"/>
              <a:buAutoNum type="arabicPeriod"/>
            </a:pPr>
            <a:r>
              <a:rPr lang="en-US"/>
              <a:t>Các hướng giải quyết</a:t>
            </a:r>
          </a:p>
          <a:p>
            <a:pPr marL="514350" indent="-514350">
              <a:lnSpc>
                <a:spcPct val="100000"/>
              </a:lnSpc>
              <a:buFont typeface="+mj-lt"/>
              <a:buAutoNum type="arabicPeriod"/>
            </a:pPr>
            <a:r>
              <a:rPr lang="en-US"/>
              <a:t>Hạn chế, khó khăn</a:t>
            </a:r>
          </a:p>
          <a:p>
            <a:pPr marL="514350" indent="-514350">
              <a:lnSpc>
                <a:spcPct val="100000"/>
              </a:lnSpc>
              <a:buFont typeface="+mj-lt"/>
              <a:buAutoNum type="arabicPeriod"/>
            </a:pPr>
            <a:r>
              <a:rPr lang="en-US"/>
              <a:t>Mở rộng</a:t>
            </a:r>
          </a:p>
        </p:txBody>
      </p:sp>
    </p:spTree>
    <p:extLst>
      <p:ext uri="{BB962C8B-B14F-4D97-AF65-F5344CB8AC3E}">
        <p14:creationId xmlns:p14="http://schemas.microsoft.com/office/powerpoint/2010/main" val="3304424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441CB-591E-3D5D-7109-0B77A3B203DD}"/>
              </a:ext>
            </a:extLst>
          </p:cNvPr>
          <p:cNvSpPr>
            <a:spLocks noGrp="1"/>
          </p:cNvSpPr>
          <p:nvPr>
            <p:ph type="title"/>
          </p:nvPr>
        </p:nvSpPr>
        <p:spPr/>
        <p:txBody>
          <a:bodyPr/>
          <a:lstStyle/>
          <a:p>
            <a:r>
              <a:rPr lang="en-US" b="1"/>
              <a:t>Giới thiệu</a:t>
            </a:r>
          </a:p>
        </p:txBody>
      </p:sp>
      <p:sp>
        <p:nvSpPr>
          <p:cNvPr id="3" name="Content Placeholder 2">
            <a:extLst>
              <a:ext uri="{FF2B5EF4-FFF2-40B4-BE49-F238E27FC236}">
                <a16:creationId xmlns:a16="http://schemas.microsoft.com/office/drawing/2014/main" id="{36FC12B6-DB7C-E6DB-A868-9BEC34A4A9E6}"/>
              </a:ext>
            </a:extLst>
          </p:cNvPr>
          <p:cNvSpPr>
            <a:spLocks noGrp="1"/>
          </p:cNvSpPr>
          <p:nvPr>
            <p:ph idx="1"/>
          </p:nvPr>
        </p:nvSpPr>
        <p:spPr/>
        <p:txBody>
          <a:bodyPr/>
          <a:lstStyle/>
          <a:p>
            <a:pPr>
              <a:lnSpc>
                <a:spcPct val="100000"/>
              </a:lnSpc>
            </a:pPr>
            <a:r>
              <a:rPr lang="en-US"/>
              <a:t>Các cuber thường xuyên viết lại các bước giải sau mỗi lượt giải mà họ thấy hay/muốn cho người khác xem.</a:t>
            </a:r>
          </a:p>
          <a:p>
            <a:pPr>
              <a:lnSpc>
                <a:spcPct val="100000"/>
              </a:lnSpc>
            </a:pPr>
            <a:r>
              <a:rPr lang="en-US"/>
              <a:t>Công cụ:</a:t>
            </a:r>
          </a:p>
          <a:p>
            <a:pPr lvl="1">
              <a:lnSpc>
                <a:spcPct val="100000"/>
              </a:lnSpc>
            </a:pPr>
            <a:r>
              <a:rPr lang="en-US">
                <a:hlinkClick r:id="rId2"/>
              </a:rPr>
              <a:t>https://cubedb.net</a:t>
            </a:r>
            <a:endParaRPr lang="en-US"/>
          </a:p>
          <a:p>
            <a:pPr lvl="1">
              <a:lnSpc>
                <a:spcPct val="100000"/>
              </a:lnSpc>
            </a:pPr>
            <a:r>
              <a:rPr lang="en-US">
                <a:hlinkClick r:id="rId3"/>
              </a:rPr>
              <a:t>https://alg.cubing.net/</a:t>
            </a:r>
            <a:endParaRPr lang="en-US"/>
          </a:p>
          <a:p>
            <a:pPr lvl="1">
              <a:lnSpc>
                <a:spcPct val="100000"/>
              </a:lnSpc>
            </a:pPr>
            <a:r>
              <a:rPr lang="en-US"/>
              <a:t>…</a:t>
            </a:r>
          </a:p>
          <a:p>
            <a:pPr>
              <a:lnSpc>
                <a:spcPct val="100000"/>
              </a:lnSpc>
            </a:pPr>
            <a:r>
              <a:rPr lang="en-US"/>
              <a:t>Việc tái dựng lời giải là thủ công, cuber phải xem lại video và viết lại từng bước.</a:t>
            </a:r>
          </a:p>
          <a:p>
            <a:pPr marL="0" indent="0">
              <a:lnSpc>
                <a:spcPct val="100000"/>
              </a:lnSpc>
              <a:buNone/>
            </a:pPr>
            <a:r>
              <a:rPr lang="en-US">
                <a:latin typeface="Cambria Math" panose="02040503050406030204" pitchFamily="18" charset="0"/>
                <a:ea typeface="Cambria Math" panose="02040503050406030204" pitchFamily="18" charset="0"/>
              </a:rPr>
              <a:t>⇒ </a:t>
            </a:r>
            <a:r>
              <a:rPr lang="en-US"/>
              <a:t>Sử dụng CV để tự động hóa quá trình này.</a:t>
            </a:r>
          </a:p>
        </p:txBody>
      </p:sp>
    </p:spTree>
    <p:extLst>
      <p:ext uri="{BB962C8B-B14F-4D97-AF65-F5344CB8AC3E}">
        <p14:creationId xmlns:p14="http://schemas.microsoft.com/office/powerpoint/2010/main" val="3970529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Phân tích bài toán</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lstStyle/>
          <a:p>
            <a:pPr>
              <a:lnSpc>
                <a:spcPct val="100000"/>
              </a:lnSpc>
            </a:pPr>
            <a:r>
              <a:rPr lang="en-US"/>
              <a:t>Đầu vào: video giải rubik</a:t>
            </a:r>
          </a:p>
          <a:p>
            <a:pPr lvl="1">
              <a:lnSpc>
                <a:spcPct val="100000"/>
              </a:lnSpc>
            </a:pPr>
            <a:r>
              <a:rPr lang="en-US"/>
              <a:t>Bắt đầu lúc cuber chạm tay vào timer.</a:t>
            </a:r>
          </a:p>
          <a:p>
            <a:pPr lvl="1">
              <a:lnSpc>
                <a:spcPct val="100000"/>
              </a:lnSpc>
            </a:pPr>
            <a:r>
              <a:rPr lang="en-US"/>
              <a:t>Kết thúc lúc cuber thả rubik khỏi tay và đập tay vào timer.</a:t>
            </a:r>
          </a:p>
        </p:txBody>
      </p:sp>
      <p:pic>
        <p:nvPicPr>
          <p:cNvPr id="5" name="Picture 4">
            <a:extLst>
              <a:ext uri="{FF2B5EF4-FFF2-40B4-BE49-F238E27FC236}">
                <a16:creationId xmlns:a16="http://schemas.microsoft.com/office/drawing/2014/main" id="{28F33D58-88BF-CC8F-5BE6-5CAFEA29617B}"/>
              </a:ext>
            </a:extLst>
          </p:cNvPr>
          <p:cNvPicPr>
            <a:picLocks noChangeAspect="1"/>
          </p:cNvPicPr>
          <p:nvPr/>
        </p:nvPicPr>
        <p:blipFill>
          <a:blip r:embed="rId2"/>
          <a:stretch>
            <a:fillRect/>
          </a:stretch>
        </p:blipFill>
        <p:spPr>
          <a:xfrm>
            <a:off x="1471606" y="3456042"/>
            <a:ext cx="3878025" cy="2610461"/>
          </a:xfrm>
          <a:prstGeom prst="rect">
            <a:avLst/>
          </a:prstGeom>
        </p:spPr>
      </p:pic>
      <p:pic>
        <p:nvPicPr>
          <p:cNvPr id="7" name="Picture 6">
            <a:extLst>
              <a:ext uri="{FF2B5EF4-FFF2-40B4-BE49-F238E27FC236}">
                <a16:creationId xmlns:a16="http://schemas.microsoft.com/office/drawing/2014/main" id="{3B263CB0-C469-BDF4-75D2-AA5B6C8B4EB0}"/>
              </a:ext>
            </a:extLst>
          </p:cNvPr>
          <p:cNvPicPr>
            <a:picLocks noChangeAspect="1"/>
          </p:cNvPicPr>
          <p:nvPr/>
        </p:nvPicPr>
        <p:blipFill>
          <a:blip r:embed="rId3"/>
          <a:stretch>
            <a:fillRect/>
          </a:stretch>
        </p:blipFill>
        <p:spPr>
          <a:xfrm>
            <a:off x="6842370" y="3429000"/>
            <a:ext cx="3932886" cy="2637504"/>
          </a:xfrm>
          <a:prstGeom prst="rect">
            <a:avLst/>
          </a:prstGeom>
        </p:spPr>
      </p:pic>
      <p:sp>
        <p:nvSpPr>
          <p:cNvPr id="8" name="TextBox 7">
            <a:extLst>
              <a:ext uri="{FF2B5EF4-FFF2-40B4-BE49-F238E27FC236}">
                <a16:creationId xmlns:a16="http://schemas.microsoft.com/office/drawing/2014/main" id="{E7D9472F-E5E7-C0B1-75D9-89F4E5FE68EA}"/>
              </a:ext>
            </a:extLst>
          </p:cNvPr>
          <p:cNvSpPr txBox="1"/>
          <p:nvPr/>
        </p:nvSpPr>
        <p:spPr>
          <a:xfrm>
            <a:off x="2626012" y="6287319"/>
            <a:ext cx="1569212" cy="369332"/>
          </a:xfrm>
          <a:prstGeom prst="rect">
            <a:avLst/>
          </a:prstGeom>
          <a:noFill/>
        </p:spPr>
        <p:txBody>
          <a:bodyPr wrap="none" rtlCol="0">
            <a:spAutoFit/>
          </a:bodyPr>
          <a:lstStyle/>
          <a:p>
            <a:r>
              <a:rPr lang="en-US"/>
              <a:t>frame bắt đầu</a:t>
            </a:r>
          </a:p>
        </p:txBody>
      </p:sp>
      <p:sp>
        <p:nvSpPr>
          <p:cNvPr id="9" name="TextBox 8">
            <a:extLst>
              <a:ext uri="{FF2B5EF4-FFF2-40B4-BE49-F238E27FC236}">
                <a16:creationId xmlns:a16="http://schemas.microsoft.com/office/drawing/2014/main" id="{D59F7B09-3E51-74FE-491C-8CB31B43D300}"/>
              </a:ext>
            </a:extLst>
          </p:cNvPr>
          <p:cNvSpPr txBox="1"/>
          <p:nvPr/>
        </p:nvSpPr>
        <p:spPr>
          <a:xfrm>
            <a:off x="7998559" y="6287319"/>
            <a:ext cx="1620508" cy="369332"/>
          </a:xfrm>
          <a:prstGeom prst="rect">
            <a:avLst/>
          </a:prstGeom>
          <a:noFill/>
        </p:spPr>
        <p:txBody>
          <a:bodyPr wrap="none" rtlCol="0">
            <a:spAutoFit/>
          </a:bodyPr>
          <a:lstStyle/>
          <a:p>
            <a:r>
              <a:rPr lang="en-US"/>
              <a:t>frame kết thúc</a:t>
            </a:r>
          </a:p>
        </p:txBody>
      </p:sp>
      <p:sp>
        <p:nvSpPr>
          <p:cNvPr id="10" name="Arrow: Right 9">
            <a:extLst>
              <a:ext uri="{FF2B5EF4-FFF2-40B4-BE49-F238E27FC236}">
                <a16:creationId xmlns:a16="http://schemas.microsoft.com/office/drawing/2014/main" id="{C7041311-27B6-BAE3-304D-4E58F569867B}"/>
              </a:ext>
            </a:extLst>
          </p:cNvPr>
          <p:cNvSpPr/>
          <p:nvPr/>
        </p:nvSpPr>
        <p:spPr>
          <a:xfrm>
            <a:off x="5874522" y="4747752"/>
            <a:ext cx="580608" cy="324465"/>
          </a:xfrm>
          <a:prstGeom prst="rightArrow">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EC99C25-BBF6-0561-14EF-D6274BA001E3}"/>
              </a:ext>
            </a:extLst>
          </p:cNvPr>
          <p:cNvSpPr txBox="1"/>
          <p:nvPr/>
        </p:nvSpPr>
        <p:spPr>
          <a:xfrm>
            <a:off x="5804664" y="4428149"/>
            <a:ext cx="580608" cy="369332"/>
          </a:xfrm>
          <a:prstGeom prst="rect">
            <a:avLst/>
          </a:prstGeom>
          <a:noFill/>
        </p:spPr>
        <p:txBody>
          <a:bodyPr wrap="none" rtlCol="0">
            <a:spAutoFit/>
          </a:bodyPr>
          <a:lstStyle/>
          <a:p>
            <a:r>
              <a:rPr lang="en-US"/>
              <a:t>Giải</a:t>
            </a:r>
          </a:p>
        </p:txBody>
      </p:sp>
    </p:spTree>
    <p:extLst>
      <p:ext uri="{BB962C8B-B14F-4D97-AF65-F5344CB8AC3E}">
        <p14:creationId xmlns:p14="http://schemas.microsoft.com/office/powerpoint/2010/main" val="4102538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Phân loại đầu vào theo vị trí máy quay</a:t>
            </a:r>
          </a:p>
        </p:txBody>
      </p:sp>
      <p:pic>
        <p:nvPicPr>
          <p:cNvPr id="6" name="Picture 5">
            <a:extLst>
              <a:ext uri="{FF2B5EF4-FFF2-40B4-BE49-F238E27FC236}">
                <a16:creationId xmlns:a16="http://schemas.microsoft.com/office/drawing/2014/main" id="{514536BD-3103-6ED8-F049-4C8FBF5F6A88}"/>
              </a:ext>
            </a:extLst>
          </p:cNvPr>
          <p:cNvPicPr>
            <a:picLocks noChangeAspect="1"/>
          </p:cNvPicPr>
          <p:nvPr/>
        </p:nvPicPr>
        <p:blipFill>
          <a:blip r:embed="rId3"/>
          <a:stretch>
            <a:fillRect/>
          </a:stretch>
        </p:blipFill>
        <p:spPr>
          <a:xfrm>
            <a:off x="1074283" y="1734580"/>
            <a:ext cx="3004383" cy="1708939"/>
          </a:xfrm>
          <a:prstGeom prst="rect">
            <a:avLst/>
          </a:prstGeom>
        </p:spPr>
      </p:pic>
      <p:pic>
        <p:nvPicPr>
          <p:cNvPr id="13" name="Picture 12">
            <a:extLst>
              <a:ext uri="{FF2B5EF4-FFF2-40B4-BE49-F238E27FC236}">
                <a16:creationId xmlns:a16="http://schemas.microsoft.com/office/drawing/2014/main" id="{BB9B50F9-4635-0692-0F5C-5B0BB3B30A0D}"/>
              </a:ext>
            </a:extLst>
          </p:cNvPr>
          <p:cNvPicPr>
            <a:picLocks noChangeAspect="1"/>
          </p:cNvPicPr>
          <p:nvPr/>
        </p:nvPicPr>
        <p:blipFill>
          <a:blip r:embed="rId4"/>
          <a:stretch>
            <a:fillRect/>
          </a:stretch>
        </p:blipFill>
        <p:spPr>
          <a:xfrm>
            <a:off x="4561289" y="1761689"/>
            <a:ext cx="3004383" cy="1681830"/>
          </a:xfrm>
          <a:prstGeom prst="rect">
            <a:avLst/>
          </a:prstGeom>
        </p:spPr>
      </p:pic>
      <p:pic>
        <p:nvPicPr>
          <p:cNvPr id="15" name="Picture 14">
            <a:extLst>
              <a:ext uri="{FF2B5EF4-FFF2-40B4-BE49-F238E27FC236}">
                <a16:creationId xmlns:a16="http://schemas.microsoft.com/office/drawing/2014/main" id="{1ADF6AF8-4101-2498-7256-BC35CBD6DEFC}"/>
              </a:ext>
            </a:extLst>
          </p:cNvPr>
          <p:cNvPicPr>
            <a:picLocks noChangeAspect="1"/>
          </p:cNvPicPr>
          <p:nvPr/>
        </p:nvPicPr>
        <p:blipFill>
          <a:blip r:embed="rId5"/>
          <a:stretch>
            <a:fillRect/>
          </a:stretch>
        </p:blipFill>
        <p:spPr>
          <a:xfrm>
            <a:off x="4561289" y="4324204"/>
            <a:ext cx="3030202" cy="1708939"/>
          </a:xfrm>
          <a:prstGeom prst="rect">
            <a:avLst/>
          </a:prstGeom>
        </p:spPr>
      </p:pic>
      <p:pic>
        <p:nvPicPr>
          <p:cNvPr id="19" name="Picture 18">
            <a:extLst>
              <a:ext uri="{FF2B5EF4-FFF2-40B4-BE49-F238E27FC236}">
                <a16:creationId xmlns:a16="http://schemas.microsoft.com/office/drawing/2014/main" id="{B4708864-C91E-B6B6-EC1C-B35719B4ADE9}"/>
              </a:ext>
            </a:extLst>
          </p:cNvPr>
          <p:cNvPicPr>
            <a:picLocks noChangeAspect="1"/>
          </p:cNvPicPr>
          <p:nvPr/>
        </p:nvPicPr>
        <p:blipFill>
          <a:blip r:embed="rId6"/>
          <a:stretch>
            <a:fillRect/>
          </a:stretch>
        </p:blipFill>
        <p:spPr>
          <a:xfrm>
            <a:off x="8042410" y="1762438"/>
            <a:ext cx="3004383" cy="1713417"/>
          </a:xfrm>
          <a:prstGeom prst="rect">
            <a:avLst/>
          </a:prstGeom>
        </p:spPr>
      </p:pic>
      <p:pic>
        <p:nvPicPr>
          <p:cNvPr id="21" name="Picture 20">
            <a:extLst>
              <a:ext uri="{FF2B5EF4-FFF2-40B4-BE49-F238E27FC236}">
                <a16:creationId xmlns:a16="http://schemas.microsoft.com/office/drawing/2014/main" id="{5B5CF7EC-862B-5899-1A51-22899FBF0BB8}"/>
              </a:ext>
            </a:extLst>
          </p:cNvPr>
          <p:cNvPicPr>
            <a:picLocks noChangeAspect="1"/>
          </p:cNvPicPr>
          <p:nvPr/>
        </p:nvPicPr>
        <p:blipFill>
          <a:blip r:embed="rId7"/>
          <a:stretch>
            <a:fillRect/>
          </a:stretch>
        </p:blipFill>
        <p:spPr>
          <a:xfrm>
            <a:off x="1074282" y="4322857"/>
            <a:ext cx="3004383" cy="1697789"/>
          </a:xfrm>
          <a:prstGeom prst="rect">
            <a:avLst/>
          </a:prstGeom>
        </p:spPr>
      </p:pic>
      <p:pic>
        <p:nvPicPr>
          <p:cNvPr id="23" name="Picture 22">
            <a:extLst>
              <a:ext uri="{FF2B5EF4-FFF2-40B4-BE49-F238E27FC236}">
                <a16:creationId xmlns:a16="http://schemas.microsoft.com/office/drawing/2014/main" id="{14A3402C-4F04-39AF-506B-2E2D1FCBDE96}"/>
              </a:ext>
            </a:extLst>
          </p:cNvPr>
          <p:cNvPicPr>
            <a:picLocks noChangeAspect="1"/>
          </p:cNvPicPr>
          <p:nvPr/>
        </p:nvPicPr>
        <p:blipFill>
          <a:blip r:embed="rId8"/>
          <a:stretch>
            <a:fillRect/>
          </a:stretch>
        </p:blipFill>
        <p:spPr>
          <a:xfrm>
            <a:off x="8042411" y="4322857"/>
            <a:ext cx="3004383" cy="1691106"/>
          </a:xfrm>
          <a:prstGeom prst="rect">
            <a:avLst/>
          </a:prstGeom>
        </p:spPr>
      </p:pic>
      <p:sp>
        <p:nvSpPr>
          <p:cNvPr id="24" name="TextBox 23">
            <a:extLst>
              <a:ext uri="{FF2B5EF4-FFF2-40B4-BE49-F238E27FC236}">
                <a16:creationId xmlns:a16="http://schemas.microsoft.com/office/drawing/2014/main" id="{C7E5FA2E-807F-BC01-3FDE-86410C23AA32}"/>
              </a:ext>
            </a:extLst>
          </p:cNvPr>
          <p:cNvSpPr txBox="1"/>
          <p:nvPr/>
        </p:nvSpPr>
        <p:spPr>
          <a:xfrm>
            <a:off x="1841496" y="3513425"/>
            <a:ext cx="1469954" cy="369332"/>
          </a:xfrm>
          <a:prstGeom prst="rect">
            <a:avLst/>
          </a:prstGeom>
          <a:noFill/>
        </p:spPr>
        <p:txBody>
          <a:bodyPr wrap="none" rtlCol="0">
            <a:spAutoFit/>
          </a:bodyPr>
          <a:lstStyle/>
          <a:p>
            <a:r>
              <a:rPr lang="en-US"/>
              <a:t>left-shoulder</a:t>
            </a:r>
          </a:p>
        </p:txBody>
      </p:sp>
      <p:sp>
        <p:nvSpPr>
          <p:cNvPr id="25" name="TextBox 24">
            <a:extLst>
              <a:ext uri="{FF2B5EF4-FFF2-40B4-BE49-F238E27FC236}">
                <a16:creationId xmlns:a16="http://schemas.microsoft.com/office/drawing/2014/main" id="{ED46EC14-F010-9491-C9C0-DA028F399F4F}"/>
              </a:ext>
            </a:extLst>
          </p:cNvPr>
          <p:cNvSpPr txBox="1"/>
          <p:nvPr/>
        </p:nvSpPr>
        <p:spPr>
          <a:xfrm>
            <a:off x="1841496" y="6118892"/>
            <a:ext cx="1588833" cy="369332"/>
          </a:xfrm>
          <a:prstGeom prst="rect">
            <a:avLst/>
          </a:prstGeom>
          <a:noFill/>
        </p:spPr>
        <p:txBody>
          <a:bodyPr wrap="none" rtlCol="0">
            <a:spAutoFit/>
          </a:bodyPr>
          <a:lstStyle/>
          <a:p>
            <a:r>
              <a:rPr lang="en-US"/>
              <a:t>right-shoulder</a:t>
            </a:r>
          </a:p>
        </p:txBody>
      </p:sp>
      <p:sp>
        <p:nvSpPr>
          <p:cNvPr id="26" name="TextBox 25">
            <a:extLst>
              <a:ext uri="{FF2B5EF4-FFF2-40B4-BE49-F238E27FC236}">
                <a16:creationId xmlns:a16="http://schemas.microsoft.com/office/drawing/2014/main" id="{B34313AD-DB10-7AE1-8928-23D28298F82B}"/>
              </a:ext>
            </a:extLst>
          </p:cNvPr>
          <p:cNvSpPr txBox="1"/>
          <p:nvPr/>
        </p:nvSpPr>
        <p:spPr>
          <a:xfrm>
            <a:off x="5533655" y="3513425"/>
            <a:ext cx="1059649" cy="369332"/>
          </a:xfrm>
          <a:prstGeom prst="rect">
            <a:avLst/>
          </a:prstGeom>
          <a:noFill/>
        </p:spPr>
        <p:txBody>
          <a:bodyPr wrap="none" rtlCol="0">
            <a:spAutoFit/>
          </a:bodyPr>
          <a:lstStyle/>
          <a:p>
            <a:r>
              <a:rPr lang="en-US"/>
              <a:t>left-front</a:t>
            </a:r>
          </a:p>
        </p:txBody>
      </p:sp>
      <p:sp>
        <p:nvSpPr>
          <p:cNvPr id="27" name="TextBox 26">
            <a:extLst>
              <a:ext uri="{FF2B5EF4-FFF2-40B4-BE49-F238E27FC236}">
                <a16:creationId xmlns:a16="http://schemas.microsoft.com/office/drawing/2014/main" id="{61489479-EB51-98E0-CE13-9ABE539A6139}"/>
              </a:ext>
            </a:extLst>
          </p:cNvPr>
          <p:cNvSpPr txBox="1"/>
          <p:nvPr/>
        </p:nvSpPr>
        <p:spPr>
          <a:xfrm>
            <a:off x="5474215" y="6123543"/>
            <a:ext cx="1178528" cy="369332"/>
          </a:xfrm>
          <a:prstGeom prst="rect">
            <a:avLst/>
          </a:prstGeom>
          <a:noFill/>
        </p:spPr>
        <p:txBody>
          <a:bodyPr wrap="none" rtlCol="0">
            <a:spAutoFit/>
          </a:bodyPr>
          <a:lstStyle/>
          <a:p>
            <a:r>
              <a:rPr lang="en-US"/>
              <a:t>right-front</a:t>
            </a:r>
          </a:p>
        </p:txBody>
      </p:sp>
      <p:sp>
        <p:nvSpPr>
          <p:cNvPr id="28" name="TextBox 27">
            <a:extLst>
              <a:ext uri="{FF2B5EF4-FFF2-40B4-BE49-F238E27FC236}">
                <a16:creationId xmlns:a16="http://schemas.microsoft.com/office/drawing/2014/main" id="{40603538-530F-2E08-DD98-0151909CA26E}"/>
              </a:ext>
            </a:extLst>
          </p:cNvPr>
          <p:cNvSpPr txBox="1"/>
          <p:nvPr/>
        </p:nvSpPr>
        <p:spPr>
          <a:xfrm>
            <a:off x="9367317" y="3513425"/>
            <a:ext cx="543097" cy="369332"/>
          </a:xfrm>
          <a:prstGeom prst="rect">
            <a:avLst/>
          </a:prstGeom>
          <a:noFill/>
        </p:spPr>
        <p:txBody>
          <a:bodyPr wrap="none" rtlCol="0">
            <a:spAutoFit/>
          </a:bodyPr>
          <a:lstStyle/>
          <a:p>
            <a:r>
              <a:rPr lang="en-US"/>
              <a:t>pov</a:t>
            </a:r>
          </a:p>
        </p:txBody>
      </p:sp>
      <p:sp>
        <p:nvSpPr>
          <p:cNvPr id="29" name="TextBox 28">
            <a:extLst>
              <a:ext uri="{FF2B5EF4-FFF2-40B4-BE49-F238E27FC236}">
                <a16:creationId xmlns:a16="http://schemas.microsoft.com/office/drawing/2014/main" id="{169F42EA-2401-C680-ADE6-D33534B1C399}"/>
              </a:ext>
            </a:extLst>
          </p:cNvPr>
          <p:cNvSpPr txBox="1"/>
          <p:nvPr/>
        </p:nvSpPr>
        <p:spPr>
          <a:xfrm>
            <a:off x="9415888" y="6118892"/>
            <a:ext cx="445956" cy="369332"/>
          </a:xfrm>
          <a:prstGeom prst="rect">
            <a:avLst/>
          </a:prstGeom>
          <a:noFill/>
        </p:spPr>
        <p:txBody>
          <a:bodyPr wrap="none" rtlCol="0">
            <a:spAutoFit/>
          </a:bodyPr>
          <a:lstStyle/>
          <a:p>
            <a:r>
              <a:rPr lang="en-US"/>
              <a:t>f2f</a:t>
            </a:r>
          </a:p>
        </p:txBody>
      </p:sp>
    </p:spTree>
    <p:extLst>
      <p:ext uri="{BB962C8B-B14F-4D97-AF65-F5344CB8AC3E}">
        <p14:creationId xmlns:p14="http://schemas.microsoft.com/office/powerpoint/2010/main" val="4288201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Phân loại đầu vào theo vị trí máy quay</a:t>
            </a:r>
          </a:p>
        </p:txBody>
      </p:sp>
      <p:sp>
        <p:nvSpPr>
          <p:cNvPr id="4" name="Content Placeholder 2">
            <a:extLst>
              <a:ext uri="{FF2B5EF4-FFF2-40B4-BE49-F238E27FC236}">
                <a16:creationId xmlns:a16="http://schemas.microsoft.com/office/drawing/2014/main" id="{A749FD7F-1B83-1D24-0C55-2CD6FE7432CC}"/>
              </a:ext>
            </a:extLst>
          </p:cNvPr>
          <p:cNvSpPr>
            <a:spLocks noGrp="1"/>
          </p:cNvSpPr>
          <p:nvPr>
            <p:ph idx="1"/>
          </p:nvPr>
        </p:nvSpPr>
        <p:spPr>
          <a:xfrm>
            <a:off x="838199" y="1825625"/>
            <a:ext cx="5257799" cy="1603375"/>
          </a:xfrm>
        </p:spPr>
        <p:txBody>
          <a:bodyPr/>
          <a:lstStyle/>
          <a:p>
            <a:pPr>
              <a:lnSpc>
                <a:spcPct val="100000"/>
              </a:lnSpc>
            </a:pPr>
            <a:r>
              <a:rPr lang="en-US" sz="2600"/>
              <a:t>Chọn góc quay left-shoulder:</a:t>
            </a:r>
          </a:p>
          <a:p>
            <a:pPr lvl="1">
              <a:lnSpc>
                <a:spcPct val="100000"/>
              </a:lnSpc>
            </a:pPr>
            <a:r>
              <a:rPr lang="en-US" sz="2200"/>
              <a:t>Có thể thấy rõ các bước cuber có thể thực hiện: R, L, U, F, D, Rw …</a:t>
            </a:r>
          </a:p>
        </p:txBody>
      </p:sp>
      <p:pic>
        <p:nvPicPr>
          <p:cNvPr id="5" name="example_input_vid_slow">
            <a:hlinkClick r:id="" action="ppaction://media"/>
            <a:extLst>
              <a:ext uri="{FF2B5EF4-FFF2-40B4-BE49-F238E27FC236}">
                <a16:creationId xmlns:a16="http://schemas.microsoft.com/office/drawing/2014/main" id="{D5EBB625-A69C-2346-D10C-EF5AB13BCD4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440129" y="1690688"/>
            <a:ext cx="4913671" cy="2763940"/>
          </a:xfrm>
          <a:prstGeom prst="rect">
            <a:avLst/>
          </a:prstGeom>
        </p:spPr>
      </p:pic>
      <p:grpSp>
        <p:nvGrpSpPr>
          <p:cNvPr id="12" name="Group 11">
            <a:extLst>
              <a:ext uri="{FF2B5EF4-FFF2-40B4-BE49-F238E27FC236}">
                <a16:creationId xmlns:a16="http://schemas.microsoft.com/office/drawing/2014/main" id="{86B57209-FC16-3218-A14C-D2A0597DD852}"/>
              </a:ext>
            </a:extLst>
          </p:cNvPr>
          <p:cNvGrpSpPr/>
          <p:nvPr/>
        </p:nvGrpSpPr>
        <p:grpSpPr>
          <a:xfrm>
            <a:off x="838199" y="3637935"/>
            <a:ext cx="9564330" cy="3076473"/>
            <a:chOff x="838199" y="3637935"/>
            <a:chExt cx="9564330" cy="3076473"/>
          </a:xfrm>
        </p:grpSpPr>
        <p:grpSp>
          <p:nvGrpSpPr>
            <p:cNvPr id="8" name="Group 7">
              <a:extLst>
                <a:ext uri="{FF2B5EF4-FFF2-40B4-BE49-F238E27FC236}">
                  <a16:creationId xmlns:a16="http://schemas.microsoft.com/office/drawing/2014/main" id="{B53837F8-85CF-7AFA-B71C-AF61F84084A5}"/>
                </a:ext>
              </a:extLst>
            </p:cNvPr>
            <p:cNvGrpSpPr/>
            <p:nvPr/>
          </p:nvGrpSpPr>
          <p:grpSpPr>
            <a:xfrm>
              <a:off x="838199" y="3637935"/>
              <a:ext cx="9564330" cy="3076473"/>
              <a:chOff x="838199" y="3637935"/>
              <a:chExt cx="9564330" cy="3076473"/>
            </a:xfrm>
          </p:grpSpPr>
          <p:sp>
            <p:nvSpPr>
              <p:cNvPr id="7" name="Content Placeholder 2">
                <a:extLst>
                  <a:ext uri="{FF2B5EF4-FFF2-40B4-BE49-F238E27FC236}">
                    <a16:creationId xmlns:a16="http://schemas.microsoft.com/office/drawing/2014/main" id="{2A70AD4A-856E-CD1C-B37A-65151F8F4170}"/>
                  </a:ext>
                </a:extLst>
              </p:cNvPr>
              <p:cNvSpPr txBox="1">
                <a:spLocks/>
              </p:cNvSpPr>
              <p:nvPr/>
            </p:nvSpPr>
            <p:spPr>
              <a:xfrm>
                <a:off x="838199" y="3637935"/>
                <a:ext cx="5257799" cy="276286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a:t>Góc quay pov cũng vậy, sao không chọn?</a:t>
                </a:r>
              </a:p>
              <a:p>
                <a:pPr lvl="1">
                  <a:lnSpc>
                    <a:spcPct val="100000"/>
                  </a:lnSpc>
                </a:pPr>
                <a:r>
                  <a:rPr lang="en-US"/>
                  <a:t>Máy quay pov như GoPro thường khung hình rộng, có sự bẻ cong các đường thẳng ở rìa.</a:t>
                </a:r>
              </a:p>
              <a:p>
                <a:pPr lvl="1">
                  <a:lnSpc>
                    <a:spcPct val="100000"/>
                  </a:lnSpc>
                </a:pPr>
                <a:r>
                  <a:rPr lang="en-US"/>
                  <a:t>Ít người có khả năng setup máy quay ở góc quay pov nên khó thu thập dữ liệu hơn.</a:t>
                </a:r>
              </a:p>
            </p:txBody>
          </p:sp>
          <p:pic>
            <p:nvPicPr>
              <p:cNvPr id="3" name="Picture 2">
                <a:extLst>
                  <a:ext uri="{FF2B5EF4-FFF2-40B4-BE49-F238E27FC236}">
                    <a16:creationId xmlns:a16="http://schemas.microsoft.com/office/drawing/2014/main" id="{42FD06DE-F0A1-903D-4D38-0C0212C11FD1}"/>
                  </a:ext>
                </a:extLst>
              </p:cNvPr>
              <p:cNvPicPr>
                <a:picLocks noChangeAspect="1"/>
              </p:cNvPicPr>
              <p:nvPr/>
            </p:nvPicPr>
            <p:blipFill>
              <a:blip r:embed="rId6"/>
              <a:stretch>
                <a:fillRect/>
              </a:stretch>
            </p:blipFill>
            <p:spPr>
              <a:xfrm>
                <a:off x="6440129" y="4454628"/>
                <a:ext cx="3962400" cy="2259780"/>
              </a:xfrm>
              <a:prstGeom prst="rect">
                <a:avLst/>
              </a:prstGeom>
            </p:spPr>
          </p:pic>
          <p:sp>
            <p:nvSpPr>
              <p:cNvPr id="6" name="Oval 5">
                <a:extLst>
                  <a:ext uri="{FF2B5EF4-FFF2-40B4-BE49-F238E27FC236}">
                    <a16:creationId xmlns:a16="http://schemas.microsoft.com/office/drawing/2014/main" id="{BDBB6D92-3FED-EDFA-20AF-F0D7FA24EC10}"/>
                  </a:ext>
                </a:extLst>
              </p:cNvPr>
              <p:cNvSpPr/>
              <p:nvPr/>
            </p:nvSpPr>
            <p:spPr>
              <a:xfrm>
                <a:off x="8829368" y="5742039"/>
                <a:ext cx="1258529" cy="658761"/>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Oval 8">
              <a:extLst>
                <a:ext uri="{FF2B5EF4-FFF2-40B4-BE49-F238E27FC236}">
                  <a16:creationId xmlns:a16="http://schemas.microsoft.com/office/drawing/2014/main" id="{ADB7F282-CE4C-9A3C-ABF3-7806ECAC1A65}"/>
                </a:ext>
              </a:extLst>
            </p:cNvPr>
            <p:cNvSpPr/>
            <p:nvPr/>
          </p:nvSpPr>
          <p:spPr>
            <a:xfrm>
              <a:off x="8637639" y="4764037"/>
              <a:ext cx="1258529" cy="658761"/>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EE262A6-5DB4-3608-22EC-476FF2B8A7FF}"/>
                </a:ext>
              </a:extLst>
            </p:cNvPr>
            <p:cNvSpPr/>
            <p:nvPr/>
          </p:nvSpPr>
          <p:spPr>
            <a:xfrm>
              <a:off x="6376219" y="5609098"/>
              <a:ext cx="1258529" cy="658761"/>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4966CCD-CD68-D26B-D3A7-82076BB142AE}"/>
                </a:ext>
              </a:extLst>
            </p:cNvPr>
            <p:cNvSpPr/>
            <p:nvPr/>
          </p:nvSpPr>
          <p:spPr>
            <a:xfrm>
              <a:off x="6577780" y="4508704"/>
              <a:ext cx="1258529" cy="658761"/>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2659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75"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Phân tích bài toán</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normAutofit/>
          </a:bodyPr>
          <a:lstStyle/>
          <a:p>
            <a:r>
              <a:rPr lang="en-US"/>
              <a:t>Đầu ra: file text ghi lại các bước giải</a:t>
            </a:r>
          </a:p>
        </p:txBody>
      </p:sp>
      <p:sp>
        <p:nvSpPr>
          <p:cNvPr id="4" name="TextBox 3">
            <a:extLst>
              <a:ext uri="{FF2B5EF4-FFF2-40B4-BE49-F238E27FC236}">
                <a16:creationId xmlns:a16="http://schemas.microsoft.com/office/drawing/2014/main" id="{337D9B68-01D5-BBF2-3178-42C32F38E311}"/>
              </a:ext>
            </a:extLst>
          </p:cNvPr>
          <p:cNvSpPr txBox="1"/>
          <p:nvPr/>
        </p:nvSpPr>
        <p:spPr>
          <a:xfrm>
            <a:off x="3593690" y="2760643"/>
            <a:ext cx="5004619" cy="3416320"/>
          </a:xfrm>
          <a:prstGeom prst="rect">
            <a:avLst/>
          </a:prstGeom>
          <a:noFill/>
        </p:spPr>
        <p:txBody>
          <a:bodyPr wrap="square" rtlCol="0">
            <a:spAutoFit/>
          </a:bodyPr>
          <a:lstStyle/>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z2</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L U' R' D R D</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R' U' R</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y' L' U L</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y' R U' R'</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U2 L U L'</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U R' U' R</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U' R U R' U' R' F R F'</a:t>
            </a:r>
          </a:p>
          <a:p>
            <a:pPr marL="0" indent="0">
              <a:buNone/>
            </a:pPr>
            <a:r>
              <a:rPr lang="en-US" sz="2400">
                <a:latin typeface="Cascadia Mono" panose="020B0609020000020004" pitchFamily="49" charset="0"/>
                <a:ea typeface="Cascadia Mono" panose="020B0609020000020004" pitchFamily="49" charset="0"/>
                <a:cs typeface="Cascadia Mono" panose="020B0609020000020004" pitchFamily="49" charset="0"/>
              </a:rPr>
              <a:t>U</a:t>
            </a:r>
          </a:p>
        </p:txBody>
      </p:sp>
    </p:spTree>
    <p:extLst>
      <p:ext uri="{BB962C8B-B14F-4D97-AF65-F5344CB8AC3E}">
        <p14:creationId xmlns:p14="http://schemas.microsoft.com/office/powerpoint/2010/main" val="3971131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Các hướng giải quyết</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lstStyle/>
          <a:p>
            <a:pPr>
              <a:lnSpc>
                <a:spcPct val="100000"/>
              </a:lnSpc>
              <a:spcBef>
                <a:spcPts val="600"/>
              </a:spcBef>
            </a:pPr>
            <a:r>
              <a:rPr lang="en-US"/>
              <a:t>Sử dụng image processing</a:t>
            </a:r>
          </a:p>
          <a:p>
            <a:pPr lvl="1">
              <a:lnSpc>
                <a:spcPct val="100000"/>
              </a:lnSpc>
              <a:spcBef>
                <a:spcPts val="600"/>
              </a:spcBef>
            </a:pPr>
            <a:r>
              <a:rPr lang="en-US"/>
              <a:t>Tiền xử lí video đầu vào: chỉ quan tâm các pixel là cục rubik, tay cuber...</a:t>
            </a:r>
          </a:p>
          <a:p>
            <a:pPr lvl="1">
              <a:lnSpc>
                <a:spcPct val="100000"/>
              </a:lnSpc>
              <a:spcBef>
                <a:spcPts val="600"/>
              </a:spcBef>
            </a:pPr>
            <a:r>
              <a:rPr lang="en-US"/>
              <a:t>Xác định mặt nào của cục rubik đang được xoay và xoay theo hướng nào.</a:t>
            </a:r>
          </a:p>
          <a:p>
            <a:pPr lvl="1">
              <a:lnSpc>
                <a:spcPct val="100000"/>
              </a:lnSpc>
              <a:spcBef>
                <a:spcPts val="600"/>
              </a:spcBef>
            </a:pPr>
            <a:r>
              <a:rPr lang="en-US"/>
              <a:t>Xác định/phán đoán trạng thái của rubik dựa vào màu.</a:t>
            </a:r>
          </a:p>
          <a:p>
            <a:pPr>
              <a:lnSpc>
                <a:spcPct val="100000"/>
              </a:lnSpc>
              <a:spcBef>
                <a:spcPts val="600"/>
              </a:spcBef>
            </a:pPr>
            <a:r>
              <a:rPr lang="en-US"/>
              <a:t>Sử dụng ML/DL</a:t>
            </a:r>
          </a:p>
          <a:p>
            <a:pPr lvl="1">
              <a:lnSpc>
                <a:spcPct val="100000"/>
              </a:lnSpc>
              <a:spcBef>
                <a:spcPts val="600"/>
              </a:spcBef>
            </a:pPr>
            <a:r>
              <a:rPr lang="en-US"/>
              <a:t>Nhận dạng cục rubik và tay cuber trong mỗi frame.</a:t>
            </a:r>
          </a:p>
          <a:p>
            <a:pPr lvl="1">
              <a:lnSpc>
                <a:spcPct val="100000"/>
              </a:lnSpc>
              <a:spcBef>
                <a:spcPts val="600"/>
              </a:spcBef>
            </a:pPr>
            <a:r>
              <a:rPr lang="en-US"/>
              <a:t>Học các move cơ bản </a:t>
            </a:r>
            <a:r>
              <a:rPr lang="en-US" sz="2200">
                <a:latin typeface="Cascadia Mono" panose="020B0609020000020004" pitchFamily="49" charset="0"/>
                <a:ea typeface="Cascadia Mono" panose="020B0609020000020004" pitchFamily="49" charset="0"/>
                <a:cs typeface="Cascadia Mono" panose="020B0609020000020004" pitchFamily="49" charset="0"/>
              </a:rPr>
              <a:t>R, U, F, L, D, B, Rw, Lw, Uw</a:t>
            </a:r>
            <a:r>
              <a:rPr lang="en-US"/>
              <a:t>… và các trigger quen thuộc </a:t>
            </a:r>
            <a:r>
              <a:rPr lang="en-US" sz="2200">
                <a:latin typeface="Cascadia Mono" panose="020B0609020000020004" pitchFamily="49" charset="0"/>
                <a:ea typeface="Cascadia Mono" panose="020B0609020000020004" pitchFamily="49" charset="0"/>
                <a:cs typeface="Cascadia Mono" panose="020B0609020000020004" pitchFamily="49" charset="0"/>
              </a:rPr>
              <a:t>R U</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R</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U, R</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F R F</a:t>
            </a:r>
            <a:r>
              <a:rPr lang="en-US" sz="2400">
                <a:latin typeface="Cascadia Mono" panose="020B0609020000020004" pitchFamily="49" charset="0"/>
                <a:ea typeface="Cascadia Mono" panose="020B0609020000020004" pitchFamily="49" charset="0"/>
                <a:cs typeface="Cascadia Mono" panose="020B0609020000020004" pitchFamily="49" charset="0"/>
              </a:rPr>
              <a:t>'</a:t>
            </a:r>
            <a:r>
              <a:rPr lang="en-US"/>
              <a:t>…</a:t>
            </a:r>
          </a:p>
        </p:txBody>
      </p:sp>
    </p:spTree>
    <p:extLst>
      <p:ext uri="{BB962C8B-B14F-4D97-AF65-F5344CB8AC3E}">
        <p14:creationId xmlns:p14="http://schemas.microsoft.com/office/powerpoint/2010/main" val="1904431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35AC1-21A4-FF6E-F9A0-208D8EBFD5C8}"/>
              </a:ext>
            </a:extLst>
          </p:cNvPr>
          <p:cNvSpPr>
            <a:spLocks noGrp="1"/>
          </p:cNvSpPr>
          <p:nvPr>
            <p:ph type="title"/>
          </p:nvPr>
        </p:nvSpPr>
        <p:spPr/>
        <p:txBody>
          <a:bodyPr/>
          <a:lstStyle/>
          <a:p>
            <a:r>
              <a:rPr lang="en-US" b="1"/>
              <a:t>Hướng đi ML/DL</a:t>
            </a:r>
          </a:p>
        </p:txBody>
      </p:sp>
      <p:sp>
        <p:nvSpPr>
          <p:cNvPr id="3" name="Content Placeholder 2">
            <a:extLst>
              <a:ext uri="{FF2B5EF4-FFF2-40B4-BE49-F238E27FC236}">
                <a16:creationId xmlns:a16="http://schemas.microsoft.com/office/drawing/2014/main" id="{FBC7DFDC-06BC-A10F-7D42-3FC7A3AAD754}"/>
              </a:ext>
            </a:extLst>
          </p:cNvPr>
          <p:cNvSpPr>
            <a:spLocks noGrp="1"/>
          </p:cNvSpPr>
          <p:nvPr>
            <p:ph idx="1"/>
          </p:nvPr>
        </p:nvSpPr>
        <p:spPr/>
        <p:txBody>
          <a:bodyPr>
            <a:normAutofit fontScale="85000" lnSpcReduction="20000"/>
          </a:bodyPr>
          <a:lstStyle/>
          <a:p>
            <a:pPr>
              <a:lnSpc>
                <a:spcPct val="120000"/>
              </a:lnSpc>
              <a:spcBef>
                <a:spcPts val="600"/>
              </a:spcBef>
            </a:pPr>
            <a:r>
              <a:rPr lang="en-US"/>
              <a:t>Đầu vào của mô hình: một tập gồm 2-3 frame ứng với 1 move.</a:t>
            </a:r>
          </a:p>
          <a:p>
            <a:pPr>
              <a:lnSpc>
                <a:spcPct val="120000"/>
              </a:lnSpc>
              <a:spcBef>
                <a:spcPts val="600"/>
              </a:spcBef>
            </a:pPr>
            <a:r>
              <a:rPr lang="en-US"/>
              <a:t>Đầu ra: phân loại tập frame đầu vào theo 1 tập gồm 35 nhãn.</a:t>
            </a: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R, R</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R2, Rw, Rw</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Rw2</a:t>
            </a: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L, L</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L2, Lw, Lw</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Lw2</a:t>
            </a: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U, U</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U2, Uw, Uw</a:t>
            </a:r>
            <a:r>
              <a:rPr lang="en-US" sz="2000">
                <a:latin typeface="Cascadia Mono" panose="020B0609020000020004" pitchFamily="49" charset="0"/>
                <a:ea typeface="Cascadia Mono" panose="020B0609020000020004" pitchFamily="49" charset="0"/>
                <a:cs typeface="Cascadia Mono" panose="020B0609020000020004" pitchFamily="49" charset="0"/>
              </a:rPr>
              <a:t>'</a:t>
            </a:r>
            <a:endParaRPr lang="en-US" sz="2200">
              <a:latin typeface="Cascadia Mono" panose="020B0609020000020004" pitchFamily="49" charset="0"/>
              <a:ea typeface="Cascadia Mono" panose="020B0609020000020004" pitchFamily="49" charset="0"/>
              <a:cs typeface="Cascadia Mono" panose="020B0609020000020004" pitchFamily="49" charset="0"/>
            </a:endParaRP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D, D</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D2</a:t>
            </a: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F, F</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F2, Fw, Fw</a:t>
            </a:r>
            <a:r>
              <a:rPr lang="en-US" sz="2000">
                <a:latin typeface="Cascadia Mono" panose="020B0609020000020004" pitchFamily="49" charset="0"/>
                <a:ea typeface="Cascadia Mono" panose="020B0609020000020004" pitchFamily="49" charset="0"/>
                <a:cs typeface="Cascadia Mono" panose="020B0609020000020004" pitchFamily="49" charset="0"/>
              </a:rPr>
              <a:t>'</a:t>
            </a:r>
            <a:endParaRPr lang="en-US" sz="2200">
              <a:latin typeface="Cascadia Mono" panose="020B0609020000020004" pitchFamily="49" charset="0"/>
              <a:ea typeface="Cascadia Mono" panose="020B0609020000020004" pitchFamily="49" charset="0"/>
              <a:cs typeface="Cascadia Mono" panose="020B0609020000020004" pitchFamily="49" charset="0"/>
            </a:endParaRP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B, B</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B2</a:t>
            </a:r>
          </a:p>
          <a:p>
            <a:pPr lvl="1">
              <a:lnSpc>
                <a:spcPct val="120000"/>
              </a:lnSpc>
              <a:spcBef>
                <a:spcPts val="600"/>
              </a:spcBef>
            </a:pPr>
            <a:r>
              <a:rPr lang="en-US" sz="2200">
                <a:latin typeface="Cascadia Mono" panose="020B0609020000020004" pitchFamily="49" charset="0"/>
                <a:ea typeface="Cascadia Mono" panose="020B0609020000020004" pitchFamily="49" charset="0"/>
                <a:cs typeface="Cascadia Mono" panose="020B0609020000020004" pitchFamily="49" charset="0"/>
              </a:rPr>
              <a:t>x, x</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y, y</a:t>
            </a:r>
            <a:r>
              <a:rPr lang="en-US" sz="2000">
                <a:latin typeface="Cascadia Mono" panose="020B0609020000020004" pitchFamily="49" charset="0"/>
                <a:ea typeface="Cascadia Mono" panose="020B0609020000020004" pitchFamily="49" charset="0"/>
                <a:cs typeface="Cascadia Mono" panose="020B0609020000020004" pitchFamily="49" charset="0"/>
              </a:rPr>
              <a:t>'</a:t>
            </a:r>
            <a:r>
              <a:rPr lang="en-US" sz="2200">
                <a:latin typeface="Cascadia Mono" panose="020B0609020000020004" pitchFamily="49" charset="0"/>
                <a:ea typeface="Cascadia Mono" panose="020B0609020000020004" pitchFamily="49" charset="0"/>
                <a:cs typeface="Cascadia Mono" panose="020B0609020000020004" pitchFamily="49" charset="0"/>
              </a:rPr>
              <a:t>, y2, z, z</a:t>
            </a:r>
            <a:r>
              <a:rPr lang="en-US" sz="2000">
                <a:latin typeface="Cascadia Mono" panose="020B0609020000020004" pitchFamily="49" charset="0"/>
                <a:ea typeface="Cascadia Mono" panose="020B0609020000020004" pitchFamily="49" charset="0"/>
                <a:cs typeface="Cascadia Mono" panose="020B0609020000020004" pitchFamily="49" charset="0"/>
              </a:rPr>
              <a:t>'</a:t>
            </a:r>
          </a:p>
          <a:p>
            <a:pPr>
              <a:lnSpc>
                <a:spcPct val="120000"/>
              </a:lnSpc>
              <a:spcBef>
                <a:spcPts val="600"/>
              </a:spcBef>
            </a:pPr>
            <a:r>
              <a:rPr lang="en-US">
                <a:ea typeface="Cascadia Mono" panose="020B0609020000020004" pitchFamily="49" charset="0"/>
                <a:cs typeface="Cascadia Mono" panose="020B0609020000020004" pitchFamily="49" charset="0"/>
              </a:rPr>
              <a:t>Ưu điểm: Có thể sử dụng cả video góc quay pov và right-shoulder để mô hình học.</a:t>
            </a:r>
          </a:p>
        </p:txBody>
      </p:sp>
    </p:spTree>
    <p:extLst>
      <p:ext uri="{BB962C8B-B14F-4D97-AF65-F5344CB8AC3E}">
        <p14:creationId xmlns:p14="http://schemas.microsoft.com/office/powerpoint/2010/main" val="3335294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161</TotalTime>
  <Words>722</Words>
  <Application>Microsoft Office PowerPoint</Application>
  <PresentationFormat>Widescreen</PresentationFormat>
  <Paragraphs>90</Paragraphs>
  <Slides>12</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Cambria Math</vt:lpstr>
      <vt:lpstr>Cascadia Mono</vt:lpstr>
      <vt:lpstr>Office Theme</vt:lpstr>
      <vt:lpstr>Giới thiệu đề tài Rubik’s Cube Solve Reconstruction</vt:lpstr>
      <vt:lpstr>Nội dung</vt:lpstr>
      <vt:lpstr>Giới thiệu</vt:lpstr>
      <vt:lpstr>Phân tích bài toán</vt:lpstr>
      <vt:lpstr>Phân loại đầu vào theo vị trí máy quay</vt:lpstr>
      <vt:lpstr>Phân loại đầu vào theo vị trí máy quay</vt:lpstr>
      <vt:lpstr>Phân tích bài toán</vt:lpstr>
      <vt:lpstr>Các hướng giải quyết</vt:lpstr>
      <vt:lpstr>Hướng đi ML/DL</vt:lpstr>
      <vt:lpstr>Hạn chế, khó khăn</vt:lpstr>
      <vt:lpstr>Mở rộng</vt:lpstr>
      <vt:lpstr>Cắt nghĩa một số từ ngữ</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Giới thiệu đề tài Rubik’s Cube Reconstruction</dc:title>
  <dc:creator>Nong Quoc Khanh 20226088</dc:creator>
  <cp:lastModifiedBy>Nong Quoc Khanh 20226088</cp:lastModifiedBy>
  <cp:revision>83</cp:revision>
  <dcterms:created xsi:type="dcterms:W3CDTF">2024-05-11T06:31:53Z</dcterms:created>
  <dcterms:modified xsi:type="dcterms:W3CDTF">2024-05-11T13:52:21Z</dcterms:modified>
</cp:coreProperties>
</file>

<file path=docProps/thumbnail.jpeg>
</file>